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Lst>
  <p:sldSz cx="32404050" cy="43205400"/>
  <p:notesSz cx="6858000" cy="9144000"/>
  <p:defaultTextStyle>
    <a:defPPr>
      <a:defRPr lang="en-US"/>
    </a:defPPr>
    <a:lvl1pPr marL="0" algn="l" defTabSz="2160212" rtl="0" eaLnBrk="1" latinLnBrk="0" hangingPunct="1">
      <a:defRPr sz="8500" kern="1200">
        <a:solidFill>
          <a:schemeClr val="tx1"/>
        </a:solidFill>
        <a:latin typeface="+mn-lt"/>
        <a:ea typeface="+mn-ea"/>
        <a:cs typeface="+mn-cs"/>
      </a:defRPr>
    </a:lvl1pPr>
    <a:lvl2pPr marL="2160212" algn="l" defTabSz="2160212" rtl="0" eaLnBrk="1" latinLnBrk="0" hangingPunct="1">
      <a:defRPr sz="8500" kern="1200">
        <a:solidFill>
          <a:schemeClr val="tx1"/>
        </a:solidFill>
        <a:latin typeface="+mn-lt"/>
        <a:ea typeface="+mn-ea"/>
        <a:cs typeface="+mn-cs"/>
      </a:defRPr>
    </a:lvl2pPr>
    <a:lvl3pPr marL="4320423" algn="l" defTabSz="2160212" rtl="0" eaLnBrk="1" latinLnBrk="0" hangingPunct="1">
      <a:defRPr sz="8500" kern="1200">
        <a:solidFill>
          <a:schemeClr val="tx1"/>
        </a:solidFill>
        <a:latin typeface="+mn-lt"/>
        <a:ea typeface="+mn-ea"/>
        <a:cs typeface="+mn-cs"/>
      </a:defRPr>
    </a:lvl3pPr>
    <a:lvl4pPr marL="6480635" algn="l" defTabSz="2160212" rtl="0" eaLnBrk="1" latinLnBrk="0" hangingPunct="1">
      <a:defRPr sz="8500" kern="1200">
        <a:solidFill>
          <a:schemeClr val="tx1"/>
        </a:solidFill>
        <a:latin typeface="+mn-lt"/>
        <a:ea typeface="+mn-ea"/>
        <a:cs typeface="+mn-cs"/>
      </a:defRPr>
    </a:lvl4pPr>
    <a:lvl5pPr marL="8640845" algn="l" defTabSz="2160212" rtl="0" eaLnBrk="1" latinLnBrk="0" hangingPunct="1">
      <a:defRPr sz="8500" kern="1200">
        <a:solidFill>
          <a:schemeClr val="tx1"/>
        </a:solidFill>
        <a:latin typeface="+mn-lt"/>
        <a:ea typeface="+mn-ea"/>
        <a:cs typeface="+mn-cs"/>
      </a:defRPr>
    </a:lvl5pPr>
    <a:lvl6pPr marL="10801057" algn="l" defTabSz="2160212" rtl="0" eaLnBrk="1" latinLnBrk="0" hangingPunct="1">
      <a:defRPr sz="8500" kern="1200">
        <a:solidFill>
          <a:schemeClr val="tx1"/>
        </a:solidFill>
        <a:latin typeface="+mn-lt"/>
        <a:ea typeface="+mn-ea"/>
        <a:cs typeface="+mn-cs"/>
      </a:defRPr>
    </a:lvl6pPr>
    <a:lvl7pPr marL="12961268" algn="l" defTabSz="2160212" rtl="0" eaLnBrk="1" latinLnBrk="0" hangingPunct="1">
      <a:defRPr sz="8500" kern="1200">
        <a:solidFill>
          <a:schemeClr val="tx1"/>
        </a:solidFill>
        <a:latin typeface="+mn-lt"/>
        <a:ea typeface="+mn-ea"/>
        <a:cs typeface="+mn-cs"/>
      </a:defRPr>
    </a:lvl7pPr>
    <a:lvl8pPr marL="15121480" algn="l" defTabSz="2160212" rtl="0" eaLnBrk="1" latinLnBrk="0" hangingPunct="1">
      <a:defRPr sz="8500" kern="1200">
        <a:solidFill>
          <a:schemeClr val="tx1"/>
        </a:solidFill>
        <a:latin typeface="+mn-lt"/>
        <a:ea typeface="+mn-ea"/>
        <a:cs typeface="+mn-cs"/>
      </a:defRPr>
    </a:lvl8pPr>
    <a:lvl9pPr marL="17281691" algn="l" defTabSz="2160212" rtl="0" eaLnBrk="1" latinLnBrk="0" hangingPunct="1">
      <a:defRPr sz="85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4F81BD"/>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9521" autoAdjust="0"/>
  </p:normalViewPr>
  <p:slideViewPr>
    <p:cSldViewPr snapToGrid="0" snapToObjects="1">
      <p:cViewPr>
        <p:scale>
          <a:sx n="33" d="100"/>
          <a:sy n="33" d="100"/>
        </p:scale>
        <p:origin x="-1392" y="3774"/>
      </p:cViewPr>
      <p:guideLst>
        <p:guide orient="horz" pos="13608"/>
        <p:guide pos="1020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10.wmf>
</file>

<file path=ppt/media/image11.png>
</file>

<file path=ppt/media/image12.png>
</file>

<file path=ppt/media/image2.tiff>
</file>

<file path=ppt/media/image3.wmf>
</file>

<file path=ppt/media/image4.wmf>
</file>

<file path=ppt/media/image5.wmf>
</file>

<file path=ppt/media/image6.wmf>
</file>

<file path=ppt/media/image7.wmf>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it-IT" dirty="0" smtClean="0"/>
              <a:t>Click to </a:t>
            </a:r>
            <a:r>
              <a:rPr lang="it-IT" dirty="0" err="1" smtClean="0"/>
              <a:t>edit</a:t>
            </a:r>
            <a:r>
              <a:rPr lang="it-IT" dirty="0" smtClean="0"/>
              <a:t> </a:t>
            </a:r>
            <a:r>
              <a:rPr lang="it-IT" dirty="0" err="1" smtClean="0"/>
              <a:t>Paper</a:t>
            </a:r>
            <a:r>
              <a:rPr lang="it-IT" dirty="0" smtClean="0"/>
              <a:t> Title</a:t>
            </a:r>
            <a:endParaRPr lang="it-IT" dirty="0"/>
          </a:p>
        </p:txBody>
      </p:sp>
      <p:sp>
        <p:nvSpPr>
          <p:cNvPr id="3" name="Content Placeholder 2"/>
          <p:cNvSpPr>
            <a:spLocks noGrp="1"/>
          </p:cNvSpPr>
          <p:nvPr>
            <p:ph idx="1"/>
          </p:nvPr>
        </p:nvSpPr>
        <p:spPr/>
        <p:txBody>
          <a:bodyPr/>
          <a:lstStyle/>
          <a:p>
            <a:pPr lvl="0"/>
            <a:r>
              <a:rPr lang="it-IT" dirty="0" smtClean="0"/>
              <a:t>Click to </a:t>
            </a:r>
            <a:r>
              <a:rPr lang="it-IT" dirty="0" err="1" smtClean="0"/>
              <a:t>edit</a:t>
            </a:r>
            <a:r>
              <a:rPr lang="it-IT" dirty="0" smtClean="0"/>
              <a:t> Master text </a:t>
            </a:r>
            <a:r>
              <a:rPr lang="it-IT" dirty="0" err="1" smtClean="0"/>
              <a:t>styles</a:t>
            </a:r>
            <a:endParaRPr lang="it-IT" dirty="0" smtClean="0"/>
          </a:p>
          <a:p>
            <a:pPr lvl="1"/>
            <a:r>
              <a:rPr lang="it-IT" dirty="0" smtClean="0"/>
              <a:t>Second </a:t>
            </a:r>
            <a:r>
              <a:rPr lang="it-IT" dirty="0" err="1" smtClean="0"/>
              <a:t>level</a:t>
            </a:r>
            <a:endParaRPr lang="it-IT" dirty="0" smtClean="0"/>
          </a:p>
          <a:p>
            <a:pPr lvl="2"/>
            <a:r>
              <a:rPr lang="it-IT" dirty="0" smtClean="0"/>
              <a:t>Third </a:t>
            </a:r>
            <a:r>
              <a:rPr lang="it-IT" dirty="0" err="1" smtClean="0"/>
              <a:t>level</a:t>
            </a:r>
            <a:endParaRPr lang="it-IT" dirty="0" smtClean="0"/>
          </a:p>
          <a:p>
            <a:pPr lvl="3"/>
            <a:r>
              <a:rPr lang="it-IT" dirty="0" err="1" smtClean="0"/>
              <a:t>Fourth</a:t>
            </a:r>
            <a:r>
              <a:rPr lang="it-IT" dirty="0" smtClean="0"/>
              <a:t> </a:t>
            </a:r>
            <a:r>
              <a:rPr lang="it-IT" dirty="0" err="1" smtClean="0"/>
              <a:t>level</a:t>
            </a:r>
            <a:endParaRPr lang="it-IT" dirty="0" smtClean="0"/>
          </a:p>
          <a:p>
            <a:pPr lvl="4"/>
            <a:r>
              <a:rPr lang="it-IT" dirty="0" err="1" smtClean="0"/>
              <a:t>Fifth</a:t>
            </a:r>
            <a:r>
              <a:rPr lang="it-IT" dirty="0" smtClean="0"/>
              <a:t> </a:t>
            </a:r>
            <a:r>
              <a:rPr lang="it-IT" dirty="0" err="1" smtClean="0"/>
              <a:t>level</a:t>
            </a:r>
            <a:endParaRPr lang="it-IT" dirty="0"/>
          </a:p>
        </p:txBody>
      </p:sp>
      <p:sp>
        <p:nvSpPr>
          <p:cNvPr id="8" name="Text Placeholder 7"/>
          <p:cNvSpPr>
            <a:spLocks noGrp="1"/>
          </p:cNvSpPr>
          <p:nvPr>
            <p:ph type="body" sz="quarter" idx="10" hasCustomPrompt="1"/>
          </p:nvPr>
        </p:nvSpPr>
        <p:spPr>
          <a:xfrm>
            <a:off x="13672874" y="5529913"/>
            <a:ext cx="17610883" cy="1330183"/>
          </a:xfrm>
        </p:spPr>
        <p:txBody>
          <a:bodyPr>
            <a:normAutofit/>
          </a:bodyPr>
          <a:lstStyle>
            <a:lvl1pPr marL="0" indent="0" algn="r">
              <a:buNone/>
              <a:defRPr sz="5600">
                <a:solidFill>
                  <a:srgbClr val="FFFFFF"/>
                </a:solidFill>
              </a:defRPr>
            </a:lvl1pPr>
          </a:lstStyle>
          <a:p>
            <a:pPr lvl="0"/>
            <a:r>
              <a:rPr lang="it-IT" dirty="0" smtClean="0"/>
              <a:t>Click to </a:t>
            </a:r>
            <a:r>
              <a:rPr lang="it-IT" dirty="0" err="1" smtClean="0"/>
              <a:t>edit</a:t>
            </a:r>
            <a:r>
              <a:rPr lang="it-IT" dirty="0" smtClean="0"/>
              <a:t> </a:t>
            </a:r>
            <a:r>
              <a:rPr lang="it-IT" dirty="0" err="1" smtClean="0"/>
              <a:t>author’s</a:t>
            </a:r>
            <a:r>
              <a:rPr lang="it-IT" dirty="0" smtClean="0"/>
              <a:t> </a:t>
            </a:r>
            <a:r>
              <a:rPr lang="it-IT" dirty="0" err="1" smtClean="0"/>
              <a:t>name</a:t>
            </a:r>
            <a:r>
              <a:rPr lang="it-IT" dirty="0" smtClean="0"/>
              <a:t> and </a:t>
            </a:r>
            <a:r>
              <a:rPr lang="it-IT" dirty="0" err="1" smtClean="0"/>
              <a:t>affiliation</a:t>
            </a:r>
            <a:endParaRPr lang="it-IT" dirty="0"/>
          </a:p>
        </p:txBody>
      </p:sp>
    </p:spTree>
    <p:extLst>
      <p:ext uri="{BB962C8B-B14F-4D97-AF65-F5344CB8AC3E}">
        <p14:creationId xmlns:p14="http://schemas.microsoft.com/office/powerpoint/2010/main" val="40529510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tif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20203" y="2499098"/>
            <a:ext cx="29163645" cy="2878493"/>
          </a:xfrm>
          <a:prstGeom prst="rect">
            <a:avLst/>
          </a:prstGeom>
        </p:spPr>
        <p:txBody>
          <a:bodyPr vert="horz" lIns="432042" tIns="216021" rIns="432042" bIns="216021" rtlCol="0" anchor="ctr">
            <a:normAutofit/>
          </a:bodyPr>
          <a:lstStyle/>
          <a:p>
            <a:r>
              <a:rPr lang="en-US" noProof="0" smtClean="0"/>
              <a:t>Click to edit Master title style</a:t>
            </a:r>
            <a:endParaRPr lang="en-US" noProof="0"/>
          </a:p>
        </p:txBody>
      </p:sp>
      <p:sp>
        <p:nvSpPr>
          <p:cNvPr id="3" name="Text Placeholder 2"/>
          <p:cNvSpPr>
            <a:spLocks noGrp="1"/>
          </p:cNvSpPr>
          <p:nvPr>
            <p:ph type="body" idx="1"/>
          </p:nvPr>
        </p:nvSpPr>
        <p:spPr>
          <a:xfrm>
            <a:off x="2120112" y="7710333"/>
            <a:ext cx="29163645" cy="31698374"/>
          </a:xfrm>
          <a:prstGeom prst="rect">
            <a:avLst/>
          </a:prstGeom>
        </p:spPr>
        <p:txBody>
          <a:bodyPr vert="horz" lIns="432042" tIns="216021" rIns="432042" bIns="216021"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8" name="Parallelogram 7"/>
          <p:cNvSpPr/>
          <p:nvPr userDrawn="1"/>
        </p:nvSpPr>
        <p:spPr>
          <a:xfrm flipH="1">
            <a:off x="29238900" y="479149"/>
            <a:ext cx="2588606" cy="1909476"/>
          </a:xfrm>
          <a:prstGeom prst="parallelogram">
            <a:avLst/>
          </a:prstGeom>
          <a:solidFill>
            <a:srgbClr val="0000FF"/>
          </a:solidFill>
          <a:ln>
            <a:no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endParaRPr lang="en-US" noProof="0"/>
          </a:p>
        </p:txBody>
      </p:sp>
      <p:sp>
        <p:nvSpPr>
          <p:cNvPr id="9" name="Parallelogram 8"/>
          <p:cNvSpPr/>
          <p:nvPr userDrawn="1"/>
        </p:nvSpPr>
        <p:spPr>
          <a:xfrm flipH="1">
            <a:off x="799607" y="455360"/>
            <a:ext cx="24850365" cy="1957053"/>
          </a:xfrm>
          <a:prstGeom prst="parallelogram">
            <a:avLst/>
          </a:prstGeom>
          <a:solidFill>
            <a:srgbClr val="0000FF"/>
          </a:solidFill>
          <a:ln>
            <a:no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endParaRPr lang="en-US" noProof="0"/>
          </a:p>
        </p:txBody>
      </p:sp>
      <p:sp>
        <p:nvSpPr>
          <p:cNvPr id="10" name="TextBox 9"/>
          <p:cNvSpPr txBox="1"/>
          <p:nvPr userDrawn="1"/>
        </p:nvSpPr>
        <p:spPr>
          <a:xfrm>
            <a:off x="5281035" y="506422"/>
            <a:ext cx="16187194" cy="1124317"/>
          </a:xfrm>
          <a:prstGeom prst="rect">
            <a:avLst/>
          </a:prstGeom>
          <a:noFill/>
        </p:spPr>
        <p:txBody>
          <a:bodyPr wrap="none" lIns="412404" tIns="206202" rIns="412404" bIns="206202" rtlCol="0">
            <a:spAutoFit/>
          </a:bodyPr>
          <a:lstStyle/>
          <a:p>
            <a:r>
              <a:rPr lang="en-US" sz="4600" b="0" i="0" kern="1200" noProof="0" smtClean="0">
                <a:solidFill>
                  <a:schemeClr val="bg1"/>
                </a:solidFill>
                <a:latin typeface="+mn-lt"/>
                <a:cs typeface="Lucida Calligraphy"/>
              </a:rPr>
              <a:t>2014 IEEE World Congress on Computational Intelligence (WCCI)</a:t>
            </a:r>
            <a:endParaRPr lang="en-US" sz="4600" b="0" i="0" noProof="0">
              <a:solidFill>
                <a:schemeClr val="bg1"/>
              </a:solidFill>
              <a:latin typeface="+mn-lt"/>
              <a:cs typeface="Lucida Calligraphy"/>
            </a:endParaRPr>
          </a:p>
        </p:txBody>
      </p:sp>
      <p:sp>
        <p:nvSpPr>
          <p:cNvPr id="11" name="TextBox 10"/>
          <p:cNvSpPr txBox="1"/>
          <p:nvPr userDrawn="1"/>
        </p:nvSpPr>
        <p:spPr>
          <a:xfrm>
            <a:off x="10043382" y="1292866"/>
            <a:ext cx="8104084" cy="1047373"/>
          </a:xfrm>
          <a:prstGeom prst="rect">
            <a:avLst/>
          </a:prstGeom>
          <a:noFill/>
        </p:spPr>
        <p:txBody>
          <a:bodyPr wrap="none" lIns="412404" tIns="206202" rIns="412404" bIns="206202" rtlCol="0">
            <a:spAutoFit/>
          </a:bodyPr>
          <a:lstStyle/>
          <a:p>
            <a:pPr marL="0" marR="0" indent="0" algn="l" defTabSz="2062022" rtl="0" eaLnBrk="1" fontAlgn="auto" latinLnBrk="0" hangingPunct="1">
              <a:lnSpc>
                <a:spcPct val="100000"/>
              </a:lnSpc>
              <a:spcBef>
                <a:spcPts val="0"/>
              </a:spcBef>
              <a:spcAft>
                <a:spcPts val="0"/>
              </a:spcAft>
              <a:buClrTx/>
              <a:buSzTx/>
              <a:buFontTx/>
              <a:buNone/>
              <a:tabLst/>
              <a:defRPr/>
            </a:pPr>
            <a:r>
              <a:rPr lang="en-US" sz="4100" b="0" i="1" kern="1200" noProof="0" smtClean="0">
                <a:solidFill>
                  <a:schemeClr val="bg1"/>
                </a:solidFill>
                <a:latin typeface="+mn-lt"/>
                <a:cs typeface="Lucida Calligraphy"/>
              </a:rPr>
              <a:t>06 Jul - 11 Jul 2014, Beijing, China</a:t>
            </a:r>
            <a:r>
              <a:rPr lang="en-US" sz="4100" b="0" i="1" kern="1200" baseline="0" noProof="0" smtClean="0">
                <a:solidFill>
                  <a:schemeClr val="bg1"/>
                </a:solidFill>
                <a:latin typeface="+mn-lt"/>
                <a:cs typeface="Lucida Calligraphy"/>
              </a:rPr>
              <a:t> </a:t>
            </a:r>
            <a:endParaRPr lang="en-US" sz="4100" b="0" i="1" noProof="0">
              <a:solidFill>
                <a:schemeClr val="bg1"/>
              </a:solidFill>
              <a:latin typeface="+mn-lt"/>
              <a:cs typeface="Lucida Calligraphy"/>
            </a:endParaRPr>
          </a:p>
        </p:txBody>
      </p:sp>
      <p:sp>
        <p:nvSpPr>
          <p:cNvPr id="13" name="TextBox 12"/>
          <p:cNvSpPr txBox="1"/>
          <p:nvPr userDrawn="1"/>
        </p:nvSpPr>
        <p:spPr>
          <a:xfrm>
            <a:off x="-1359215" y="-192237"/>
            <a:ext cx="191102" cy="1403568"/>
          </a:xfrm>
          <a:prstGeom prst="rect">
            <a:avLst/>
          </a:prstGeom>
          <a:noFill/>
        </p:spPr>
        <p:txBody>
          <a:bodyPr wrap="none" lIns="94595" tIns="47297" rIns="94595" bIns="47297" rtlCol="0">
            <a:spAutoFit/>
          </a:bodyPr>
          <a:lstStyle/>
          <a:p>
            <a:endParaRPr lang="it-IT" dirty="0"/>
          </a:p>
        </p:txBody>
      </p:sp>
      <p:pic>
        <p:nvPicPr>
          <p:cNvPr id="15" name="Picture 14" descr="logo-wcci2014-final.jp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079640" y="357276"/>
            <a:ext cx="2759382" cy="2153221"/>
          </a:xfrm>
          <a:prstGeom prst="rect">
            <a:avLst/>
          </a:prstGeom>
        </p:spPr>
      </p:pic>
      <p:sp>
        <p:nvSpPr>
          <p:cNvPr id="16" name="Parallelogram 15"/>
          <p:cNvSpPr/>
          <p:nvPr userDrawn="1"/>
        </p:nvSpPr>
        <p:spPr>
          <a:xfrm flipH="1">
            <a:off x="737006" y="5377592"/>
            <a:ext cx="31090498" cy="1610383"/>
          </a:xfrm>
          <a:prstGeom prst="parallelogram">
            <a:avLst/>
          </a:prstGeom>
          <a:gradFill flip="none" rotWithShape="1">
            <a:gsLst>
              <a:gs pos="42000">
                <a:srgbClr val="0000FF"/>
              </a:gs>
              <a:gs pos="100000">
                <a:srgbClr val="FFFFFF"/>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endParaRPr lang="en-US" noProof="0"/>
          </a:p>
        </p:txBody>
      </p:sp>
      <p:sp>
        <p:nvSpPr>
          <p:cNvPr id="19" name="Parallelogram 18"/>
          <p:cNvSpPr/>
          <p:nvPr userDrawn="1"/>
        </p:nvSpPr>
        <p:spPr>
          <a:xfrm flipH="1">
            <a:off x="825809" y="40492346"/>
            <a:ext cx="2588606" cy="1961875"/>
          </a:xfrm>
          <a:prstGeom prst="parallelogram">
            <a:avLst/>
          </a:prstGeom>
          <a:solidFill>
            <a:srgbClr val="0000FF"/>
          </a:solidFill>
          <a:ln>
            <a:solidFill>
              <a:srgbClr val="FFFFFF"/>
            </a:solid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endParaRPr lang="en-US" noProof="0"/>
          </a:p>
        </p:txBody>
      </p:sp>
      <p:sp>
        <p:nvSpPr>
          <p:cNvPr id="20" name="Parallelogram 19"/>
          <p:cNvSpPr/>
          <p:nvPr userDrawn="1"/>
        </p:nvSpPr>
        <p:spPr>
          <a:xfrm flipH="1">
            <a:off x="8493648" y="40492346"/>
            <a:ext cx="23333856" cy="1961875"/>
          </a:xfrm>
          <a:prstGeom prst="parallelogram">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r>
              <a:rPr lang="en-US" sz="5600" noProof="0" smtClean="0"/>
              <a:t>2014 International Joint Conference on Neural Networks</a:t>
            </a:r>
            <a:endParaRPr lang="en-US" sz="5600" noProof="0"/>
          </a:p>
        </p:txBody>
      </p:sp>
      <p:pic>
        <p:nvPicPr>
          <p:cNvPr id="21" name="Picture 20" descr="CIS_logo_4c_notag.tif"/>
          <p:cNvPicPr>
            <a:picLocks noChangeAspect="1"/>
          </p:cNvPicPr>
          <p:nvPr userDrawn="1"/>
        </p:nvPicPr>
        <p:blipFill rotWithShape="1">
          <a:blip r:embed="rId4">
            <a:extLst>
              <a:ext uri="{28A0092B-C50C-407E-A947-70E740481C1C}">
                <a14:useLocalDpi xmlns:a14="http://schemas.microsoft.com/office/drawing/2010/main" val="0"/>
              </a:ext>
            </a:extLst>
          </a:blip>
          <a:srcRect l="11496" t="31496" r="11978" b="30016"/>
          <a:stretch/>
        </p:blipFill>
        <p:spPr>
          <a:xfrm>
            <a:off x="3588681" y="40486877"/>
            <a:ext cx="4594311" cy="2178745"/>
          </a:xfrm>
          <a:prstGeom prst="rect">
            <a:avLst/>
          </a:prstGeom>
        </p:spPr>
      </p:pic>
    </p:spTree>
    <p:extLst>
      <p:ext uri="{BB962C8B-B14F-4D97-AF65-F5344CB8AC3E}">
        <p14:creationId xmlns:p14="http://schemas.microsoft.com/office/powerpoint/2010/main" val="3071327928"/>
      </p:ext>
    </p:extLst>
  </p:cSld>
  <p:clrMap bg1="lt1" tx1="dk1" bg2="lt2" tx2="dk2" accent1="accent1" accent2="accent2" accent3="accent3" accent4="accent4" accent5="accent5" accent6="accent6" hlink="hlink" folHlink="folHlink"/>
  <p:sldLayoutIdLst>
    <p:sldLayoutId id="2147483650" r:id="rId1"/>
  </p:sldLayoutIdLst>
  <p:txStyles>
    <p:titleStyle>
      <a:lvl1pPr algn="ctr" defTabSz="2160212" rtl="0" eaLnBrk="1" latinLnBrk="0" hangingPunct="1">
        <a:spcBef>
          <a:spcPct val="0"/>
        </a:spcBef>
        <a:buNone/>
        <a:defRPr sz="9100" b="1" kern="1200">
          <a:solidFill>
            <a:schemeClr val="tx1"/>
          </a:solidFill>
          <a:latin typeface="+mj-lt"/>
          <a:ea typeface="+mj-ea"/>
          <a:cs typeface="+mj-cs"/>
        </a:defRPr>
      </a:lvl1pPr>
    </p:titleStyle>
    <p:bodyStyle>
      <a:lvl1pPr marL="1620158" indent="-1620158" algn="l" defTabSz="2160212" rtl="0" eaLnBrk="1" latinLnBrk="0" hangingPunct="1">
        <a:spcBef>
          <a:spcPct val="20000"/>
        </a:spcBef>
        <a:buFont typeface="Arial"/>
        <a:buChar char="•"/>
        <a:defRPr sz="7400" kern="1200">
          <a:solidFill>
            <a:schemeClr val="tx1"/>
          </a:solidFill>
          <a:latin typeface="+mn-lt"/>
          <a:ea typeface="+mn-ea"/>
          <a:cs typeface="+mn-cs"/>
        </a:defRPr>
      </a:lvl1pPr>
      <a:lvl2pPr marL="3510344" indent="-1350132" algn="l" defTabSz="2160212" rtl="0" eaLnBrk="1" latinLnBrk="0" hangingPunct="1">
        <a:spcBef>
          <a:spcPct val="20000"/>
        </a:spcBef>
        <a:buFont typeface="Arial"/>
        <a:buChar char="–"/>
        <a:defRPr sz="6800" kern="1200">
          <a:solidFill>
            <a:schemeClr val="tx1"/>
          </a:solidFill>
          <a:latin typeface="+mn-lt"/>
          <a:ea typeface="+mn-ea"/>
          <a:cs typeface="+mn-cs"/>
        </a:defRPr>
      </a:lvl2pPr>
      <a:lvl3pPr marL="5400529" indent="-1080106" algn="l" defTabSz="2160212" rtl="0" eaLnBrk="1" latinLnBrk="0" hangingPunct="1">
        <a:spcBef>
          <a:spcPct val="20000"/>
        </a:spcBef>
        <a:buFont typeface="Arial"/>
        <a:buChar char="•"/>
        <a:defRPr sz="6200" kern="1200">
          <a:solidFill>
            <a:schemeClr val="tx1"/>
          </a:solidFill>
          <a:latin typeface="+mn-lt"/>
          <a:ea typeface="+mn-ea"/>
          <a:cs typeface="+mn-cs"/>
        </a:defRPr>
      </a:lvl3pPr>
      <a:lvl4pPr marL="7560739" indent="-1080106" algn="l" defTabSz="2160212" rtl="0" eaLnBrk="1" latinLnBrk="0" hangingPunct="1">
        <a:spcBef>
          <a:spcPct val="20000"/>
        </a:spcBef>
        <a:buFont typeface="Arial"/>
        <a:buChar char="–"/>
        <a:defRPr sz="5600" kern="1200">
          <a:solidFill>
            <a:schemeClr val="tx1"/>
          </a:solidFill>
          <a:latin typeface="+mn-lt"/>
          <a:ea typeface="+mn-ea"/>
          <a:cs typeface="+mn-cs"/>
        </a:defRPr>
      </a:lvl4pPr>
      <a:lvl5pPr marL="9720951" indent="-1080106" algn="l" defTabSz="2160212" rtl="0" eaLnBrk="1" latinLnBrk="0" hangingPunct="1">
        <a:spcBef>
          <a:spcPct val="20000"/>
        </a:spcBef>
        <a:buFont typeface="Arial"/>
        <a:buChar char="»"/>
        <a:defRPr sz="5600" kern="1200">
          <a:solidFill>
            <a:schemeClr val="tx1"/>
          </a:solidFill>
          <a:latin typeface="+mn-lt"/>
          <a:ea typeface="+mn-ea"/>
          <a:cs typeface="+mn-cs"/>
        </a:defRPr>
      </a:lvl5pPr>
      <a:lvl6pPr marL="11881163" indent="-1080106" algn="l" defTabSz="2160212" rtl="0" eaLnBrk="1" latinLnBrk="0" hangingPunct="1">
        <a:spcBef>
          <a:spcPct val="20000"/>
        </a:spcBef>
        <a:buFont typeface="Arial"/>
        <a:buChar char="•"/>
        <a:defRPr sz="9400" kern="1200">
          <a:solidFill>
            <a:schemeClr val="tx1"/>
          </a:solidFill>
          <a:latin typeface="+mn-lt"/>
          <a:ea typeface="+mn-ea"/>
          <a:cs typeface="+mn-cs"/>
        </a:defRPr>
      </a:lvl6pPr>
      <a:lvl7pPr marL="14041374" indent="-1080106" algn="l" defTabSz="2160212" rtl="0" eaLnBrk="1" latinLnBrk="0" hangingPunct="1">
        <a:spcBef>
          <a:spcPct val="20000"/>
        </a:spcBef>
        <a:buFont typeface="Arial"/>
        <a:buChar char="•"/>
        <a:defRPr sz="9400" kern="1200">
          <a:solidFill>
            <a:schemeClr val="tx1"/>
          </a:solidFill>
          <a:latin typeface="+mn-lt"/>
          <a:ea typeface="+mn-ea"/>
          <a:cs typeface="+mn-cs"/>
        </a:defRPr>
      </a:lvl7pPr>
      <a:lvl8pPr marL="16201586" indent="-1080106" algn="l" defTabSz="2160212" rtl="0" eaLnBrk="1" latinLnBrk="0" hangingPunct="1">
        <a:spcBef>
          <a:spcPct val="20000"/>
        </a:spcBef>
        <a:buFont typeface="Arial"/>
        <a:buChar char="•"/>
        <a:defRPr sz="9400" kern="1200">
          <a:solidFill>
            <a:schemeClr val="tx1"/>
          </a:solidFill>
          <a:latin typeface="+mn-lt"/>
          <a:ea typeface="+mn-ea"/>
          <a:cs typeface="+mn-cs"/>
        </a:defRPr>
      </a:lvl8pPr>
      <a:lvl9pPr marL="18361797" indent="-1080106" algn="l" defTabSz="2160212" rtl="0" eaLnBrk="1" latinLnBrk="0" hangingPunct="1">
        <a:spcBef>
          <a:spcPct val="20000"/>
        </a:spcBef>
        <a:buFont typeface="Arial"/>
        <a:buChar char="•"/>
        <a:defRPr sz="9400" kern="1200">
          <a:solidFill>
            <a:schemeClr val="tx1"/>
          </a:solidFill>
          <a:latin typeface="+mn-lt"/>
          <a:ea typeface="+mn-ea"/>
          <a:cs typeface="+mn-cs"/>
        </a:defRPr>
      </a:lvl9pPr>
    </p:bodyStyle>
    <p:otherStyle>
      <a:defPPr>
        <a:defRPr lang="en-US"/>
      </a:defPPr>
      <a:lvl1pPr marL="0" algn="l" defTabSz="2160212" rtl="0" eaLnBrk="1" latinLnBrk="0" hangingPunct="1">
        <a:defRPr sz="8500" kern="1200">
          <a:solidFill>
            <a:schemeClr val="tx1"/>
          </a:solidFill>
          <a:latin typeface="+mn-lt"/>
          <a:ea typeface="+mn-ea"/>
          <a:cs typeface="+mn-cs"/>
        </a:defRPr>
      </a:lvl1pPr>
      <a:lvl2pPr marL="2160212" algn="l" defTabSz="2160212" rtl="0" eaLnBrk="1" latinLnBrk="0" hangingPunct="1">
        <a:defRPr sz="8500" kern="1200">
          <a:solidFill>
            <a:schemeClr val="tx1"/>
          </a:solidFill>
          <a:latin typeface="+mn-lt"/>
          <a:ea typeface="+mn-ea"/>
          <a:cs typeface="+mn-cs"/>
        </a:defRPr>
      </a:lvl2pPr>
      <a:lvl3pPr marL="4320423" algn="l" defTabSz="2160212" rtl="0" eaLnBrk="1" latinLnBrk="0" hangingPunct="1">
        <a:defRPr sz="8500" kern="1200">
          <a:solidFill>
            <a:schemeClr val="tx1"/>
          </a:solidFill>
          <a:latin typeface="+mn-lt"/>
          <a:ea typeface="+mn-ea"/>
          <a:cs typeface="+mn-cs"/>
        </a:defRPr>
      </a:lvl3pPr>
      <a:lvl4pPr marL="6480635" algn="l" defTabSz="2160212" rtl="0" eaLnBrk="1" latinLnBrk="0" hangingPunct="1">
        <a:defRPr sz="8500" kern="1200">
          <a:solidFill>
            <a:schemeClr val="tx1"/>
          </a:solidFill>
          <a:latin typeface="+mn-lt"/>
          <a:ea typeface="+mn-ea"/>
          <a:cs typeface="+mn-cs"/>
        </a:defRPr>
      </a:lvl4pPr>
      <a:lvl5pPr marL="8640845" algn="l" defTabSz="2160212" rtl="0" eaLnBrk="1" latinLnBrk="0" hangingPunct="1">
        <a:defRPr sz="8500" kern="1200">
          <a:solidFill>
            <a:schemeClr val="tx1"/>
          </a:solidFill>
          <a:latin typeface="+mn-lt"/>
          <a:ea typeface="+mn-ea"/>
          <a:cs typeface="+mn-cs"/>
        </a:defRPr>
      </a:lvl5pPr>
      <a:lvl6pPr marL="10801057" algn="l" defTabSz="2160212" rtl="0" eaLnBrk="1" latinLnBrk="0" hangingPunct="1">
        <a:defRPr sz="8500" kern="1200">
          <a:solidFill>
            <a:schemeClr val="tx1"/>
          </a:solidFill>
          <a:latin typeface="+mn-lt"/>
          <a:ea typeface="+mn-ea"/>
          <a:cs typeface="+mn-cs"/>
        </a:defRPr>
      </a:lvl6pPr>
      <a:lvl7pPr marL="12961268" algn="l" defTabSz="2160212" rtl="0" eaLnBrk="1" latinLnBrk="0" hangingPunct="1">
        <a:defRPr sz="8500" kern="1200">
          <a:solidFill>
            <a:schemeClr val="tx1"/>
          </a:solidFill>
          <a:latin typeface="+mn-lt"/>
          <a:ea typeface="+mn-ea"/>
          <a:cs typeface="+mn-cs"/>
        </a:defRPr>
      </a:lvl7pPr>
      <a:lvl8pPr marL="15121480" algn="l" defTabSz="2160212" rtl="0" eaLnBrk="1" latinLnBrk="0" hangingPunct="1">
        <a:defRPr sz="8500" kern="1200">
          <a:solidFill>
            <a:schemeClr val="tx1"/>
          </a:solidFill>
          <a:latin typeface="+mn-lt"/>
          <a:ea typeface="+mn-ea"/>
          <a:cs typeface="+mn-cs"/>
        </a:defRPr>
      </a:lvl8pPr>
      <a:lvl9pPr marL="17281691" algn="l" defTabSz="2160212" rtl="0" eaLnBrk="1" latinLnBrk="0" hangingPunct="1">
        <a:defRPr sz="8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wmf"/><Relationship Id="rId3" Type="http://schemas.openxmlformats.org/officeDocument/2006/relationships/image" Target="../media/image4.wmf"/><Relationship Id="rId7" Type="http://schemas.openxmlformats.org/officeDocument/2006/relationships/image" Target="../media/image8.wmf"/><Relationship Id="rId2" Type="http://schemas.openxmlformats.org/officeDocument/2006/relationships/image" Target="../media/image3.wmf"/><Relationship Id="rId1" Type="http://schemas.openxmlformats.org/officeDocument/2006/relationships/slideLayout" Target="../slideLayouts/slideLayout1.xml"/><Relationship Id="rId6" Type="http://schemas.openxmlformats.org/officeDocument/2006/relationships/image" Target="../media/image7.wmf"/><Relationship Id="rId11" Type="http://schemas.openxmlformats.org/officeDocument/2006/relationships/image" Target="../media/image12.png"/><Relationship Id="rId5" Type="http://schemas.openxmlformats.org/officeDocument/2006/relationships/image" Target="../media/image6.wmf"/><Relationship Id="rId10" Type="http://schemas.openxmlformats.org/officeDocument/2006/relationships/image" Target="../media/image11.png"/><Relationship Id="rId4" Type="http://schemas.openxmlformats.org/officeDocument/2006/relationships/image" Target="../media/image5.wmf"/><Relationship Id="rId9" Type="http://schemas.openxmlformats.org/officeDocument/2006/relationships/image" Target="../media/image10.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it-IT" dirty="0" smtClean="0"/>
              <a:t>Issues on Sampling Negative Examples for Predicting Prokaryotic Promoters</a:t>
            </a:r>
            <a:endParaRPr lang="it-IT" dirty="0"/>
          </a:p>
        </p:txBody>
      </p:sp>
      <p:sp>
        <p:nvSpPr>
          <p:cNvPr id="4" name="Text Placeholder 3"/>
          <p:cNvSpPr>
            <a:spLocks noGrp="1"/>
          </p:cNvSpPr>
          <p:nvPr>
            <p:ph type="body" sz="quarter" idx="10"/>
          </p:nvPr>
        </p:nvSpPr>
        <p:spPr>
          <a:xfrm>
            <a:off x="7676655" y="5338987"/>
            <a:ext cx="24004699" cy="1852558"/>
          </a:xfrm>
        </p:spPr>
        <p:txBody>
          <a:bodyPr>
            <a:noAutofit/>
          </a:bodyPr>
          <a:lstStyle/>
          <a:p>
            <a:r>
              <a:rPr lang="it-IT" sz="4100" dirty="0"/>
              <a:t>Eduardo G. </a:t>
            </a:r>
            <a:r>
              <a:rPr lang="pt-BR" sz="4100" dirty="0"/>
              <a:t>Gusmão* </a:t>
            </a:r>
            <a:r>
              <a:rPr lang="pt-BR" sz="4100" dirty="0" err="1"/>
              <a:t>and</a:t>
            </a:r>
            <a:r>
              <a:rPr lang="pt-BR" sz="4100" dirty="0"/>
              <a:t> Marcilio C. P. de Souto</a:t>
            </a:r>
            <a:r>
              <a:rPr lang="pt-BR" sz="4100" baseline="30000" dirty="0"/>
              <a:t>+</a:t>
            </a:r>
          </a:p>
          <a:p>
            <a:r>
              <a:rPr lang="pt-BR" sz="4100" dirty="0"/>
              <a:t>* IZKF Aachen Comp. </a:t>
            </a:r>
            <a:r>
              <a:rPr lang="pt-BR" sz="4100" dirty="0" err="1"/>
              <a:t>Bio</a:t>
            </a:r>
            <a:r>
              <a:rPr lang="pt-BR" sz="4100" dirty="0"/>
              <a:t>. </a:t>
            </a:r>
            <a:r>
              <a:rPr lang="pt-BR" sz="4100" dirty="0" err="1"/>
              <a:t>Research</a:t>
            </a:r>
            <a:r>
              <a:rPr lang="pt-BR" sz="4100" dirty="0"/>
              <a:t> </a:t>
            </a:r>
            <a:r>
              <a:rPr lang="pt-BR" sz="4100" dirty="0" err="1"/>
              <a:t>Group</a:t>
            </a:r>
            <a:r>
              <a:rPr lang="pt-BR" sz="4100" dirty="0"/>
              <a:t>/RWTH </a:t>
            </a:r>
            <a:r>
              <a:rPr lang="pt-BR" sz="4100" dirty="0"/>
              <a:t>Aachen </a:t>
            </a:r>
            <a:r>
              <a:rPr lang="pt-BR" sz="4100" dirty="0"/>
              <a:t>Univ.</a:t>
            </a:r>
            <a:r>
              <a:rPr lang="en-US" sz="4100" dirty="0"/>
              <a:t> , Germany      </a:t>
            </a:r>
            <a:r>
              <a:rPr lang="en-US" sz="4100" baseline="30000" dirty="0"/>
              <a:t>+ </a:t>
            </a:r>
            <a:r>
              <a:rPr lang="pt-BR" sz="4100" dirty="0"/>
              <a:t>LIFO/Univ</a:t>
            </a:r>
            <a:r>
              <a:rPr lang="pt-BR" sz="4100" dirty="0"/>
              <a:t>. </a:t>
            </a:r>
            <a:r>
              <a:rPr lang="pt-BR" sz="4100" dirty="0"/>
              <a:t>Orléans, France</a:t>
            </a:r>
            <a:endParaRPr lang="it-IT" sz="4100" dirty="0"/>
          </a:p>
        </p:txBody>
      </p:sp>
      <p:sp>
        <p:nvSpPr>
          <p:cNvPr id="11" name="Round Single Corner Rectangle 172"/>
          <p:cNvSpPr/>
          <p:nvPr/>
        </p:nvSpPr>
        <p:spPr>
          <a:xfrm>
            <a:off x="1204682" y="27242043"/>
            <a:ext cx="14395003" cy="999710"/>
          </a:xfrm>
          <a:prstGeom prst="round1Rect">
            <a:avLst/>
          </a:prstGeom>
          <a:solidFill>
            <a:srgbClr val="0000FF"/>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r>
              <a:rPr lang="en-US" sz="6200" dirty="0">
                <a:solidFill>
                  <a:srgbClr val="FFFFFF"/>
                </a:solidFill>
                <a:effectLst>
                  <a:outerShdw blurRad="38100" dist="38100" dir="2700000" algn="tl">
                    <a:srgbClr val="000000"/>
                  </a:outerShdw>
                </a:effectLst>
                <a:cs typeface="Arial"/>
              </a:rPr>
              <a:t>First Case Study</a:t>
            </a:r>
            <a:endParaRPr lang="en-US" sz="6200" dirty="0">
              <a:solidFill>
                <a:srgbClr val="FFFFFF"/>
              </a:solidFill>
              <a:effectLst>
                <a:outerShdw blurRad="38100" dist="38100" dir="2700000" algn="tl">
                  <a:srgbClr val="000000"/>
                </a:outerShdw>
              </a:effectLst>
              <a:cs typeface="Arial"/>
            </a:endParaRPr>
          </a:p>
        </p:txBody>
      </p:sp>
      <p:sp>
        <p:nvSpPr>
          <p:cNvPr id="12" name="Round Single Corner Rectangle 172"/>
          <p:cNvSpPr/>
          <p:nvPr/>
        </p:nvSpPr>
        <p:spPr>
          <a:xfrm>
            <a:off x="16804366" y="27242043"/>
            <a:ext cx="14395003" cy="999710"/>
          </a:xfrm>
          <a:prstGeom prst="round1Rect">
            <a:avLst/>
          </a:prstGeom>
          <a:solidFill>
            <a:srgbClr val="0000FF"/>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r>
              <a:rPr lang="en-US" sz="6200" dirty="0">
                <a:solidFill>
                  <a:srgbClr val="FFFFFF"/>
                </a:solidFill>
                <a:effectLst>
                  <a:outerShdw blurRad="38100" dist="38100" dir="2700000" algn="tl">
                    <a:srgbClr val="000000"/>
                  </a:outerShdw>
                </a:effectLst>
                <a:cs typeface="Arial"/>
              </a:rPr>
              <a:t>Second Case Study</a:t>
            </a:r>
            <a:endParaRPr lang="en-US" sz="6200" dirty="0">
              <a:solidFill>
                <a:srgbClr val="FFFFFF"/>
              </a:solidFill>
              <a:effectLst>
                <a:outerShdw blurRad="38100" dist="38100" dir="2700000" algn="tl">
                  <a:srgbClr val="000000"/>
                </a:outerShdw>
              </a:effectLst>
              <a:cs typeface="Arial"/>
            </a:endParaRPr>
          </a:p>
        </p:txBody>
      </p:sp>
      <p:sp>
        <p:nvSpPr>
          <p:cNvPr id="16" name="CaixaDeTexto 15"/>
          <p:cNvSpPr txBox="1"/>
          <p:nvPr/>
        </p:nvSpPr>
        <p:spPr>
          <a:xfrm>
            <a:off x="1239628" y="7797138"/>
            <a:ext cx="14525848" cy="6404937"/>
          </a:xfrm>
          <a:prstGeom prst="rect">
            <a:avLst/>
          </a:prstGeom>
          <a:noFill/>
        </p:spPr>
        <p:txBody>
          <a:bodyPr wrap="square" lIns="94595" tIns="47297" rIns="94595" bIns="47297" rtlCol="0">
            <a:spAutoFit/>
          </a:bodyPr>
          <a:lstStyle/>
          <a:p>
            <a:pPr algn="just"/>
            <a:r>
              <a:rPr lang="en-US" sz="4100" b="1" dirty="0" smtClean="0"/>
              <a:t>Issues on sampling negative examples.</a:t>
            </a:r>
            <a:r>
              <a:rPr lang="en-US" sz="4100" dirty="0" smtClean="0"/>
              <a:t> In many research fields, experimental </a:t>
            </a:r>
            <a:r>
              <a:rPr lang="en-US" sz="4100" dirty="0"/>
              <a:t>identification of negative </a:t>
            </a:r>
            <a:r>
              <a:rPr lang="en-US" sz="4100" dirty="0"/>
              <a:t>examples </a:t>
            </a:r>
            <a:r>
              <a:rPr lang="en-US" sz="4100" dirty="0"/>
              <a:t>can be laborious, expensive or </a:t>
            </a:r>
            <a:r>
              <a:rPr lang="en-US" sz="4100" dirty="0"/>
              <a:t>unfeasible. </a:t>
            </a:r>
            <a:r>
              <a:rPr lang="en-US" sz="4100" dirty="0"/>
              <a:t>Particularly in bioinformatics, this problem appears in several areas such as </a:t>
            </a:r>
            <a:r>
              <a:rPr lang="en-US" sz="4100" dirty="0"/>
              <a:t>prediction of mRNAs </a:t>
            </a:r>
            <a:r>
              <a:rPr lang="en-US" sz="4100" dirty="0"/>
              <a:t>that are </a:t>
            </a:r>
            <a:r>
              <a:rPr lang="en-US" sz="4100" dirty="0"/>
              <a:t>target of miRNAs, regulatory networks, </a:t>
            </a:r>
            <a:r>
              <a:rPr lang="en-US" sz="4100" dirty="0"/>
              <a:t>protein-protein interactions</a:t>
            </a:r>
            <a:r>
              <a:rPr lang="en-US" sz="4100" dirty="0"/>
              <a:t>, non-coding RNA finding, among </a:t>
            </a:r>
            <a:r>
              <a:rPr lang="en-US" sz="4100" dirty="0"/>
              <a:t>others. In the context of prokaryotic promoter prediction, various definitions of negative examples have been made. Here, we study the impact of different negative dataset definitions in the context of prokaryotic promoter prediction.</a:t>
            </a:r>
            <a:endParaRPr lang="pt-BR" sz="4100" dirty="0"/>
          </a:p>
        </p:txBody>
      </p:sp>
      <p:sp>
        <p:nvSpPr>
          <p:cNvPr id="17" name="CaixaDeTexto 16"/>
          <p:cNvSpPr txBox="1"/>
          <p:nvPr/>
        </p:nvSpPr>
        <p:spPr>
          <a:xfrm>
            <a:off x="16638092" y="7797138"/>
            <a:ext cx="14526331" cy="5143053"/>
          </a:xfrm>
          <a:prstGeom prst="rect">
            <a:avLst/>
          </a:prstGeom>
          <a:noFill/>
        </p:spPr>
        <p:txBody>
          <a:bodyPr wrap="square" lIns="94595" tIns="47297" rIns="94595" bIns="47297" rtlCol="0">
            <a:spAutoFit/>
          </a:bodyPr>
          <a:lstStyle/>
          <a:p>
            <a:pPr algn="just"/>
            <a:r>
              <a:rPr lang="en-US" sz="4100" b="1" dirty="0"/>
              <a:t>Experimental Design.</a:t>
            </a:r>
            <a:r>
              <a:rPr lang="en-US" sz="4100" dirty="0"/>
              <a:t> First, we obtained an experimentally verified positive dataset for E. coli in </a:t>
            </a:r>
            <a:r>
              <a:rPr lang="en-US" sz="4100" dirty="0" err="1"/>
              <a:t>RegulonDB</a:t>
            </a:r>
            <a:r>
              <a:rPr lang="en-US" sz="4100" dirty="0"/>
              <a:t>. Then, we defined/created common representations of negative datasets in the literature. Finally, we made several experiments using a representative set of classification techniques in two different scenarios:</a:t>
            </a:r>
          </a:p>
          <a:p>
            <a:pPr marL="591217" indent="-591217" algn="just">
              <a:buFont typeface="Arial" panose="020B0604020202020204" pitchFamily="34" charset="0"/>
              <a:buChar char="•"/>
            </a:pPr>
            <a:r>
              <a:rPr lang="en-US" sz="4100" b="1" dirty="0"/>
              <a:t>Sequence:</a:t>
            </a:r>
            <a:r>
              <a:rPr lang="en-US" sz="4100" dirty="0"/>
              <a:t> DNA sequences (categorical attributes).</a:t>
            </a:r>
          </a:p>
          <a:p>
            <a:pPr marL="591217" indent="-591217" algn="just">
              <a:buFont typeface="Arial" panose="020B0604020202020204" pitchFamily="34" charset="0"/>
              <a:buChar char="•"/>
            </a:pPr>
            <a:r>
              <a:rPr lang="en-US" sz="4100" b="1" dirty="0" err="1"/>
              <a:t>vw</a:t>
            </a:r>
            <a:r>
              <a:rPr lang="en-US" sz="4100" b="1" dirty="0"/>
              <a:t> Z-curve: </a:t>
            </a:r>
            <a:r>
              <a:rPr lang="en-US" sz="4100" dirty="0"/>
              <a:t>N</a:t>
            </a:r>
            <a:r>
              <a:rPr lang="en-US" sz="4100" dirty="0"/>
              <a:t>umerical features extracted from the DNA sequences using the variable-window (</a:t>
            </a:r>
            <a:r>
              <a:rPr lang="en-US" sz="4100" dirty="0" err="1"/>
              <a:t>vw</a:t>
            </a:r>
            <a:r>
              <a:rPr lang="en-US" sz="4100" dirty="0"/>
              <a:t>) Z-curve method.</a:t>
            </a:r>
            <a:endParaRPr lang="en-US" sz="4100" dirty="0"/>
          </a:p>
        </p:txBody>
      </p:sp>
      <p:sp>
        <p:nvSpPr>
          <p:cNvPr id="18" name="Round Single Corner Rectangle 172"/>
          <p:cNvSpPr/>
          <p:nvPr/>
        </p:nvSpPr>
        <p:spPr>
          <a:xfrm>
            <a:off x="1204683" y="14793691"/>
            <a:ext cx="29994688" cy="999710"/>
          </a:xfrm>
          <a:prstGeom prst="round1Rect">
            <a:avLst/>
          </a:prstGeom>
          <a:solidFill>
            <a:srgbClr val="0000FF"/>
          </a:solid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r>
              <a:rPr lang="en-US" sz="6200" dirty="0">
                <a:solidFill>
                  <a:srgbClr val="FFFFFF"/>
                </a:solidFill>
                <a:effectLst>
                  <a:outerShdw blurRad="38100" dist="38100" dir="2700000" algn="tl">
                    <a:srgbClr val="000000"/>
                  </a:outerShdw>
                </a:effectLst>
                <a:cs typeface="Arial"/>
              </a:rPr>
              <a:t>Datasets</a:t>
            </a:r>
            <a:endParaRPr lang="en-US" sz="6200" dirty="0">
              <a:solidFill>
                <a:srgbClr val="FFFFFF"/>
              </a:solidFill>
              <a:effectLst>
                <a:outerShdw blurRad="38100" dist="38100" dir="2700000" algn="tl">
                  <a:srgbClr val="000000"/>
                </a:outerShdw>
              </a:effectLst>
              <a:cs typeface="Arial"/>
            </a:endParaRPr>
          </a:p>
        </p:txBody>
      </p:sp>
      <p:sp>
        <p:nvSpPr>
          <p:cNvPr id="19" name="CaixaDeTexto 18"/>
          <p:cNvSpPr txBox="1"/>
          <p:nvPr/>
        </p:nvSpPr>
        <p:spPr>
          <a:xfrm>
            <a:off x="1440431" y="28409887"/>
            <a:ext cx="13923507" cy="2219176"/>
          </a:xfrm>
          <a:prstGeom prst="rect">
            <a:avLst/>
          </a:prstGeom>
          <a:noFill/>
        </p:spPr>
        <p:txBody>
          <a:bodyPr wrap="square" lIns="94595" tIns="47297" rIns="94595" bIns="47297" rtlCol="0">
            <a:spAutoFit/>
          </a:bodyPr>
          <a:lstStyle/>
          <a:p>
            <a:pPr algn="just"/>
            <a:r>
              <a:rPr lang="en-US" sz="4600" dirty="0"/>
              <a:t>P</a:t>
            </a:r>
            <a:r>
              <a:rPr lang="en-US" sz="4600" dirty="0"/>
              <a:t>erformance </a:t>
            </a:r>
            <a:r>
              <a:rPr lang="en-US" sz="4600" dirty="0"/>
              <a:t>assessment with the </a:t>
            </a:r>
            <a:r>
              <a:rPr lang="en-US" sz="4600" dirty="0"/>
              <a:t>usual </a:t>
            </a:r>
            <a:r>
              <a:rPr lang="pt-BR" sz="4600" dirty="0"/>
              <a:t>10-fold </a:t>
            </a:r>
            <a:r>
              <a:rPr lang="en-US" sz="4600" dirty="0"/>
              <a:t>cross-validation procedure. Results are shown for sensitivity (Sn), specificity (</a:t>
            </a:r>
            <a:r>
              <a:rPr lang="en-US" sz="4600" dirty="0" err="1"/>
              <a:t>Sp</a:t>
            </a:r>
            <a:r>
              <a:rPr lang="en-US" sz="4600" dirty="0"/>
              <a:t>) and accuracy (Cr) o</a:t>
            </a:r>
            <a:r>
              <a:rPr lang="pt-BR" sz="4600" dirty="0"/>
              <a:t>f </a:t>
            </a:r>
            <a:r>
              <a:rPr lang="en-US" sz="4600" dirty="0"/>
              <a:t>all</a:t>
            </a:r>
            <a:r>
              <a:rPr lang="pt-BR" sz="4600" dirty="0"/>
              <a:t> </a:t>
            </a:r>
            <a:r>
              <a:rPr lang="en-US" sz="4600" dirty="0"/>
              <a:t>classifiers</a:t>
            </a:r>
            <a:r>
              <a:rPr lang="pt-BR" sz="4600" dirty="0"/>
              <a:t>.</a:t>
            </a:r>
            <a:endParaRPr lang="pt-BR" sz="4600" dirty="0"/>
          </a:p>
        </p:txBody>
      </p:sp>
      <p:sp>
        <p:nvSpPr>
          <p:cNvPr id="20" name="CaixaDeTexto 19"/>
          <p:cNvSpPr txBox="1"/>
          <p:nvPr/>
        </p:nvSpPr>
        <p:spPr>
          <a:xfrm>
            <a:off x="17040115" y="28409887"/>
            <a:ext cx="13923507" cy="2219176"/>
          </a:xfrm>
          <a:prstGeom prst="rect">
            <a:avLst/>
          </a:prstGeom>
          <a:noFill/>
        </p:spPr>
        <p:txBody>
          <a:bodyPr wrap="square" lIns="94595" tIns="47297" rIns="94595" bIns="47297" rtlCol="0">
            <a:spAutoFit/>
          </a:bodyPr>
          <a:lstStyle/>
          <a:p>
            <a:pPr algn="just"/>
            <a:r>
              <a:rPr lang="en-US" sz="4600" dirty="0"/>
              <a:t>Performance assessment when training/testing with different negative datasets. Results are shown for the specificity of the SVM</a:t>
            </a:r>
            <a:r>
              <a:rPr lang="pt-BR" sz="4600" dirty="0"/>
              <a:t> </a:t>
            </a:r>
            <a:r>
              <a:rPr lang="en-US" sz="4600" dirty="0"/>
              <a:t>classifier</a:t>
            </a:r>
            <a:r>
              <a:rPr lang="pt-BR" sz="4600" dirty="0"/>
              <a:t>.</a:t>
            </a:r>
            <a:endParaRPr lang="pt-BR" sz="4600" dirty="0"/>
          </a:p>
        </p:txBody>
      </p:sp>
      <p:graphicFrame>
        <p:nvGraphicFramePr>
          <p:cNvPr id="24" name="Tabela 23"/>
          <p:cNvGraphicFramePr>
            <a:graphicFrameLocks noGrp="1"/>
          </p:cNvGraphicFramePr>
          <p:nvPr>
            <p:extLst>
              <p:ext uri="{D42A27DB-BD31-4B8C-83A1-F6EECF244321}">
                <p14:modId xmlns:p14="http://schemas.microsoft.com/office/powerpoint/2010/main" val="2792466194"/>
              </p:ext>
            </p:extLst>
          </p:nvPr>
        </p:nvGraphicFramePr>
        <p:xfrm>
          <a:off x="1402620" y="16151513"/>
          <a:ext cx="29584353" cy="9910347"/>
        </p:xfrm>
        <a:graphic>
          <a:graphicData uri="http://schemas.openxmlformats.org/drawingml/2006/table">
            <a:tbl>
              <a:tblPr firstRow="1" bandRow="1">
                <a:tableStyleId>{5C22544A-7EE6-4342-B048-85BDC9FD1C3A}</a:tableStyleId>
              </a:tblPr>
              <a:tblGrid>
                <a:gridCol w="2355445"/>
                <a:gridCol w="4888300"/>
                <a:gridCol w="1675753"/>
                <a:gridCol w="1675753"/>
                <a:gridCol w="1675753"/>
                <a:gridCol w="1675753"/>
                <a:gridCol w="15637596"/>
              </a:tblGrid>
              <a:tr h="1022540">
                <a:tc rowSpan="2">
                  <a:txBody>
                    <a:bodyPr/>
                    <a:lstStyle/>
                    <a:p>
                      <a:pPr algn="ctr"/>
                      <a:r>
                        <a:rPr lang="pt-BR" sz="4000" b="1" dirty="0" err="1" smtClean="0"/>
                        <a:t>Dataset</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rowSpan="2">
                  <a:txBody>
                    <a:bodyPr/>
                    <a:lstStyle/>
                    <a:p>
                      <a:pPr algn="ctr"/>
                      <a:r>
                        <a:rPr lang="pt-BR" sz="4000" b="1" dirty="0" smtClean="0"/>
                        <a:t>MEME Top-</a:t>
                      </a:r>
                      <a:r>
                        <a:rPr lang="pt-BR" sz="4000" b="1" dirty="0" err="1" smtClean="0"/>
                        <a:t>Enriched</a:t>
                      </a:r>
                      <a:r>
                        <a:rPr lang="pt-BR" sz="4000" b="1" dirty="0" smtClean="0"/>
                        <a:t> </a:t>
                      </a:r>
                      <a:r>
                        <a:rPr lang="pt-BR" sz="4000" b="1" dirty="0" err="1" smtClean="0"/>
                        <a:t>Motif</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gridSpan="4">
                  <a:txBody>
                    <a:bodyPr/>
                    <a:lstStyle/>
                    <a:p>
                      <a:pPr algn="ctr"/>
                      <a:r>
                        <a:rPr lang="pt-BR" sz="4000" b="1" dirty="0" err="1" smtClean="0"/>
                        <a:t>Nucleotide</a:t>
                      </a:r>
                      <a:r>
                        <a:rPr lang="pt-BR" sz="4000" b="1" dirty="0" smtClean="0"/>
                        <a:t> Freq. (%)</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hMerge="1">
                  <a:txBody>
                    <a:bodyPr/>
                    <a:lstStyle/>
                    <a:p>
                      <a:endParaRPr lang="pt-BR" sz="4400" dirty="0"/>
                    </a:p>
                  </a:txBody>
                  <a:tcPr>
                    <a:solidFill>
                      <a:srgbClr val="0000FF"/>
                    </a:solidFill>
                  </a:tcPr>
                </a:tc>
                <a:tc hMerge="1">
                  <a:txBody>
                    <a:bodyPr/>
                    <a:lstStyle/>
                    <a:p>
                      <a:endParaRPr lang="pt-BR" sz="4400" dirty="0"/>
                    </a:p>
                  </a:txBody>
                  <a:tcPr>
                    <a:solidFill>
                      <a:srgbClr val="0000FF"/>
                    </a:solidFill>
                  </a:tcPr>
                </a:tc>
                <a:tc hMerge="1">
                  <a:txBody>
                    <a:bodyPr/>
                    <a:lstStyle/>
                    <a:p>
                      <a:endParaRPr lang="pt-BR" sz="4400" dirty="0"/>
                    </a:p>
                  </a:txBody>
                  <a:tcPr>
                    <a:solidFill>
                      <a:srgbClr val="0000FF"/>
                    </a:solidFill>
                  </a:tcPr>
                </a:tc>
                <a:tc rowSpan="2">
                  <a:txBody>
                    <a:bodyPr/>
                    <a:lstStyle/>
                    <a:p>
                      <a:pPr algn="ctr"/>
                      <a:r>
                        <a:rPr lang="pt-BR" sz="4000" b="1" dirty="0" err="1" smtClean="0"/>
                        <a:t>Description</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r>
              <a:tr h="707487">
                <a:tc vMerge="1">
                  <a:txBody>
                    <a:bodyPr/>
                    <a:lstStyle/>
                    <a:p>
                      <a:endParaRPr lang="pt-BR" sz="4400" dirty="0"/>
                    </a:p>
                  </a:txBody>
                  <a:tcPr>
                    <a:solidFill>
                      <a:srgbClr val="0000FF"/>
                    </a:solidFill>
                  </a:tcPr>
                </a:tc>
                <a:tc vMerge="1">
                  <a:txBody>
                    <a:bodyPr/>
                    <a:lstStyle/>
                    <a:p>
                      <a:endParaRPr lang="pt-BR" sz="4400" dirty="0"/>
                    </a:p>
                  </a:txBody>
                  <a:tcPr>
                    <a:solidFill>
                      <a:srgbClr val="0000FF"/>
                    </a:solidFill>
                  </a:tcPr>
                </a:tc>
                <a:tc>
                  <a:txBody>
                    <a:bodyPr/>
                    <a:lstStyle/>
                    <a:p>
                      <a:pPr algn="ctr"/>
                      <a:r>
                        <a:rPr lang="pt-BR" sz="4000" b="1" dirty="0" smtClean="0">
                          <a:solidFill>
                            <a:schemeClr val="bg1"/>
                          </a:solidFill>
                        </a:rPr>
                        <a:t>A</a:t>
                      </a:r>
                      <a:endParaRPr lang="pt-BR" sz="4000" b="1" dirty="0">
                        <a:solidFill>
                          <a:schemeClr val="bg1"/>
                        </a:solidFill>
                      </a:endParaRPr>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a:txBody>
                    <a:bodyPr/>
                    <a:lstStyle/>
                    <a:p>
                      <a:pPr algn="ctr"/>
                      <a:r>
                        <a:rPr lang="pt-BR" sz="4000" b="1" dirty="0" smtClean="0">
                          <a:solidFill>
                            <a:schemeClr val="bg1"/>
                          </a:solidFill>
                        </a:rPr>
                        <a:t>C</a:t>
                      </a:r>
                      <a:endParaRPr lang="pt-BR" sz="4000" b="1" dirty="0">
                        <a:solidFill>
                          <a:schemeClr val="bg1"/>
                        </a:solidFill>
                      </a:endParaRPr>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a:txBody>
                    <a:bodyPr/>
                    <a:lstStyle/>
                    <a:p>
                      <a:pPr algn="ctr"/>
                      <a:r>
                        <a:rPr lang="pt-BR" sz="4000" b="1" dirty="0" smtClean="0">
                          <a:solidFill>
                            <a:schemeClr val="bg1"/>
                          </a:solidFill>
                        </a:rPr>
                        <a:t>G</a:t>
                      </a:r>
                      <a:endParaRPr lang="pt-BR" sz="4000" b="1" dirty="0">
                        <a:solidFill>
                          <a:schemeClr val="bg1"/>
                        </a:solidFill>
                      </a:endParaRPr>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a:txBody>
                    <a:bodyPr/>
                    <a:lstStyle/>
                    <a:p>
                      <a:pPr algn="ctr"/>
                      <a:r>
                        <a:rPr lang="pt-BR" sz="4000" b="1" dirty="0" smtClean="0">
                          <a:solidFill>
                            <a:schemeClr val="bg1"/>
                          </a:solidFill>
                        </a:rPr>
                        <a:t>T</a:t>
                      </a:r>
                      <a:endParaRPr lang="pt-BR" sz="4000" b="1" dirty="0">
                        <a:solidFill>
                          <a:schemeClr val="bg1"/>
                        </a:solidFill>
                      </a:endParaRPr>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F81BD"/>
                    </a:solidFill>
                  </a:tcPr>
                </a:tc>
                <a:tc vMerge="1">
                  <a:txBody>
                    <a:bodyPr/>
                    <a:lstStyle/>
                    <a:p>
                      <a:endParaRPr lang="pt-BR" sz="4400" dirty="0"/>
                    </a:p>
                  </a:txBody>
                  <a:tcPr>
                    <a:solidFill>
                      <a:srgbClr val="0000FF"/>
                    </a:solidFill>
                  </a:tcPr>
                </a:tc>
              </a:tr>
              <a:tr h="1022540">
                <a:tc>
                  <a:txBody>
                    <a:bodyPr/>
                    <a:lstStyle/>
                    <a:p>
                      <a:pPr algn="ctr"/>
                      <a:r>
                        <a:rPr lang="pt-BR" sz="4000" b="1" dirty="0" smtClean="0"/>
                        <a:t>POS</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29.04</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20.48</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20.00</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30.48</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4000" noProof="0" dirty="0" smtClean="0"/>
                        <a:t>Known (experimentally</a:t>
                      </a:r>
                      <a:r>
                        <a:rPr lang="en-US" sz="4000" baseline="0" noProof="0" dirty="0" smtClean="0"/>
                        <a:t> </a:t>
                      </a:r>
                      <a:r>
                        <a:rPr lang="en-US" sz="4000" noProof="0" dirty="0" smtClean="0"/>
                        <a:t>verified) promoters from </a:t>
                      </a:r>
                      <a:r>
                        <a:rPr lang="en-US" sz="4000" noProof="0" dirty="0" err="1" smtClean="0"/>
                        <a:t>RegulonDB</a:t>
                      </a:r>
                      <a:endParaRPr lang="en-US" sz="4000" noProof="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COD1</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26.62</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22.29</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24.88</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26.21</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pt-BR" sz="4000" dirty="0" smtClean="0"/>
                        <a:t>Start </a:t>
                      </a:r>
                      <a:r>
                        <a:rPr lang="en-US" sz="4000" noProof="0" dirty="0" smtClean="0"/>
                        <a:t>of</a:t>
                      </a:r>
                      <a:r>
                        <a:rPr lang="pt-BR" sz="4000" dirty="0" smtClean="0"/>
                        <a:t> E. coli</a:t>
                      </a:r>
                      <a:r>
                        <a:rPr lang="en-US" sz="4000" dirty="0" smtClean="0"/>
                        <a:t>’s</a:t>
                      </a:r>
                      <a:r>
                        <a:rPr lang="pt-BR" sz="4000" baseline="0" dirty="0" smtClean="0"/>
                        <a:t> </a:t>
                      </a:r>
                      <a:r>
                        <a:rPr lang="en-US" sz="4000" baseline="0" noProof="0" dirty="0" smtClean="0"/>
                        <a:t>coding</a:t>
                      </a:r>
                      <a:r>
                        <a:rPr lang="pt-BR" sz="4000" baseline="0" dirty="0" smtClean="0"/>
                        <a:t> </a:t>
                      </a:r>
                      <a:r>
                        <a:rPr lang="en-US" sz="4000" baseline="0" noProof="0" dirty="0" smtClean="0"/>
                        <a:t>regions</a:t>
                      </a:r>
                      <a:endParaRPr lang="en-US" sz="4000" noProof="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COD2</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24.19</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24.58</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27.21</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24.02</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4000" noProof="0" dirty="0" smtClean="0"/>
                        <a:t>Random part within</a:t>
                      </a:r>
                      <a:r>
                        <a:rPr lang="en-US" sz="4000" baseline="0" noProof="0" dirty="0" smtClean="0"/>
                        <a:t> </a:t>
                      </a:r>
                      <a:r>
                        <a:rPr lang="pt-BR" sz="4000" dirty="0" smtClean="0"/>
                        <a:t>E. coli</a:t>
                      </a:r>
                      <a:r>
                        <a:rPr lang="en-US" sz="4000" dirty="0" smtClean="0"/>
                        <a:t>’s</a:t>
                      </a:r>
                      <a:r>
                        <a:rPr lang="pt-BR" sz="4000" dirty="0" smtClean="0"/>
                        <a:t> </a:t>
                      </a:r>
                      <a:r>
                        <a:rPr lang="en-US" sz="4000" noProof="0" dirty="0" smtClean="0"/>
                        <a:t>coding regions</a:t>
                      </a:r>
                      <a:endParaRPr lang="en-US" sz="4000" noProof="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NCOD</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23.94</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25.01</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26.78</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24.27</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pt-BR" sz="4000" dirty="0" smtClean="0"/>
                        <a:t>E. coli</a:t>
                      </a:r>
                      <a:r>
                        <a:rPr lang="en-US" sz="4000" dirty="0" smtClean="0"/>
                        <a:t>’s</a:t>
                      </a:r>
                      <a:r>
                        <a:rPr lang="pt-BR" sz="4000" baseline="0" dirty="0" smtClean="0"/>
                        <a:t> n</a:t>
                      </a:r>
                      <a:r>
                        <a:rPr lang="pt-BR" sz="4000" dirty="0" smtClean="0"/>
                        <a:t>on </a:t>
                      </a:r>
                      <a:r>
                        <a:rPr lang="en-US" sz="4000" noProof="0" dirty="0" smtClean="0"/>
                        <a:t>coding regions </a:t>
                      </a:r>
                      <a:r>
                        <a:rPr lang="pt-BR" sz="4000" dirty="0" smtClean="0"/>
                        <a:t>(</a:t>
                      </a:r>
                      <a:r>
                        <a:rPr lang="en-US" sz="4000" noProof="0" dirty="0" smtClean="0"/>
                        <a:t>convergent intergenic spacers</a:t>
                      </a:r>
                      <a:r>
                        <a:rPr lang="pt-BR" sz="4000" dirty="0" smtClean="0"/>
                        <a:t>)</a:t>
                      </a:r>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RAND</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24.46</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25.79</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25.34</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24.41</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4000" noProof="0" dirty="0" smtClean="0"/>
                        <a:t>Random non-promoter regions within </a:t>
                      </a:r>
                      <a:r>
                        <a:rPr lang="pt-BR" sz="4000" dirty="0" smtClean="0"/>
                        <a:t>E. coli</a:t>
                      </a:r>
                      <a:r>
                        <a:rPr lang="en-US" sz="4000" dirty="0" smtClean="0"/>
                        <a:t>’s genome</a:t>
                      </a:r>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MIX1</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25.47</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23.35</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25.83</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25.35</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pt-BR" sz="4000" dirty="0" smtClean="0"/>
                        <a:t>50% COD1 + 50% NCOD</a:t>
                      </a:r>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MIX2</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24.02</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24.69</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27.14</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24.15</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pt-BR" sz="4000" dirty="0" smtClean="0"/>
                        <a:t>50% COD2 + 50% NCOD</a:t>
                      </a:r>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22540">
                <a:tc>
                  <a:txBody>
                    <a:bodyPr/>
                    <a:lstStyle/>
                    <a:p>
                      <a:pPr algn="ctr"/>
                      <a:r>
                        <a:rPr lang="pt-BR" sz="4000" b="1" dirty="0" smtClean="0"/>
                        <a:t>CTRL</a:t>
                      </a:r>
                      <a:endParaRPr lang="pt-BR" sz="4000" b="1"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pt-BR" sz="400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24.62</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25.42</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a:solidFill>
                            <a:srgbClr val="000000"/>
                          </a:solidFill>
                          <a:effectLst/>
                          <a:latin typeface="+mn-lt"/>
                        </a:rPr>
                        <a:t>25.37</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pt-BR" sz="4000" b="0" i="0" u="none" strike="noStrike" dirty="0">
                          <a:solidFill>
                            <a:srgbClr val="000000"/>
                          </a:solidFill>
                          <a:effectLst/>
                          <a:latin typeface="+mn-lt"/>
                        </a:rPr>
                        <a:t>24.59</a:t>
                      </a:r>
                    </a:p>
                  </a:txBody>
                  <a:tcPr marL="10195" marR="10195" marT="961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4000" noProof="0" dirty="0" smtClean="0"/>
                        <a:t>Completely</a:t>
                      </a:r>
                      <a:r>
                        <a:rPr lang="pt-BR" sz="4000" dirty="0" smtClean="0"/>
                        <a:t> </a:t>
                      </a:r>
                      <a:r>
                        <a:rPr lang="en-US" sz="4000" noProof="0" dirty="0" smtClean="0"/>
                        <a:t>random</a:t>
                      </a:r>
                      <a:r>
                        <a:rPr lang="pt-BR" sz="4000" dirty="0" smtClean="0"/>
                        <a:t> </a:t>
                      </a:r>
                      <a:r>
                        <a:rPr lang="en-US" sz="4000" noProof="0" dirty="0" smtClean="0"/>
                        <a:t>sequences given </a:t>
                      </a:r>
                      <a:r>
                        <a:rPr lang="pt-BR" sz="4000" dirty="0" smtClean="0"/>
                        <a:t>E. coli</a:t>
                      </a:r>
                      <a:r>
                        <a:rPr lang="en-US" sz="4000" dirty="0" smtClean="0"/>
                        <a:t>’s</a:t>
                      </a:r>
                      <a:r>
                        <a:rPr lang="pt-BR" sz="4000" dirty="0" smtClean="0"/>
                        <a:t> </a:t>
                      </a:r>
                      <a:r>
                        <a:rPr lang="en-US" sz="4000" noProof="0" dirty="0" smtClean="0"/>
                        <a:t>nucleotide</a:t>
                      </a:r>
                      <a:r>
                        <a:rPr lang="en-US" sz="4000" baseline="0" noProof="0" dirty="0" smtClean="0"/>
                        <a:t> frequencies</a:t>
                      </a:r>
                      <a:endParaRPr lang="en-US" sz="4000" noProof="0" dirty="0"/>
                    </a:p>
                  </a:txBody>
                  <a:tcPr marL="97870" marR="97870" marT="46140" marB="4614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54" name="Imagem 5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4861" y="18962703"/>
            <a:ext cx="4763070" cy="908276"/>
          </a:xfrm>
          <a:prstGeom prst="rect">
            <a:avLst/>
          </a:prstGeom>
        </p:spPr>
      </p:pic>
      <p:pic>
        <p:nvPicPr>
          <p:cNvPr id="55" name="Imagem 5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74861" y="19986934"/>
            <a:ext cx="4763070" cy="908276"/>
          </a:xfrm>
          <a:prstGeom prst="rect">
            <a:avLst/>
          </a:prstGeom>
        </p:spPr>
      </p:pic>
      <p:pic>
        <p:nvPicPr>
          <p:cNvPr id="56" name="Imagem 5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74862" y="25108092"/>
            <a:ext cx="2547838" cy="908276"/>
          </a:xfrm>
          <a:prstGeom prst="rect">
            <a:avLst/>
          </a:prstGeom>
        </p:spPr>
      </p:pic>
      <p:pic>
        <p:nvPicPr>
          <p:cNvPr id="57" name="Imagem 5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74862" y="23059627"/>
            <a:ext cx="3404197" cy="908276"/>
          </a:xfrm>
          <a:prstGeom prst="rect">
            <a:avLst/>
          </a:prstGeom>
        </p:spPr>
      </p:pic>
      <p:pic>
        <p:nvPicPr>
          <p:cNvPr id="58" name="Imagem 5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74862" y="24083858"/>
            <a:ext cx="3404197" cy="908276"/>
          </a:xfrm>
          <a:prstGeom prst="rect">
            <a:avLst/>
          </a:prstGeom>
        </p:spPr>
      </p:pic>
      <p:pic>
        <p:nvPicPr>
          <p:cNvPr id="59" name="Imagem 5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874862" y="21011165"/>
            <a:ext cx="3404197" cy="908276"/>
          </a:xfrm>
          <a:prstGeom prst="rect">
            <a:avLst/>
          </a:prstGeom>
        </p:spPr>
      </p:pic>
      <p:pic>
        <p:nvPicPr>
          <p:cNvPr id="60" name="Imagem 5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74862" y="17938472"/>
            <a:ext cx="4311532" cy="908276"/>
          </a:xfrm>
          <a:prstGeom prst="rect">
            <a:avLst/>
          </a:prstGeom>
        </p:spPr>
      </p:pic>
      <p:pic>
        <p:nvPicPr>
          <p:cNvPr id="61" name="Imagem 6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874862" y="22035396"/>
            <a:ext cx="3404197" cy="908276"/>
          </a:xfrm>
          <a:prstGeom prst="rect">
            <a:avLst/>
          </a:prstGeom>
        </p:spPr>
      </p:pic>
      <p:pic>
        <p:nvPicPr>
          <p:cNvPr id="2050" name="Picture 2"/>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6804367" y="30981386"/>
            <a:ext cx="14408520" cy="7395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062" name="Retângulo 2061"/>
          <p:cNvSpPr/>
          <p:nvPr/>
        </p:nvSpPr>
        <p:spPr>
          <a:xfrm>
            <a:off x="21268510" y="38690226"/>
            <a:ext cx="8624769" cy="269153"/>
          </a:xfrm>
          <a:prstGeom prst="rect">
            <a:avLst/>
          </a:prstGeom>
          <a:gradFill flip="none" rotWithShape="1">
            <a:gsLst>
              <a:gs pos="0">
                <a:schemeClr val="accent2">
                  <a:lumMod val="60000"/>
                  <a:lumOff val="40000"/>
                </a:schemeClr>
              </a:gs>
              <a:gs pos="50000">
                <a:schemeClr val="bg1"/>
              </a:gs>
              <a:gs pos="100000">
                <a:schemeClr val="accent1">
                  <a:lumMod val="60000"/>
                  <a:lumOff val="40000"/>
                </a:schemeClr>
              </a:gs>
            </a:gsLst>
            <a:lin ang="0" scaled="1"/>
            <a:tileRect/>
          </a:gradFill>
          <a:ln w="38100">
            <a:solidFill>
              <a:schemeClr val="tx1"/>
            </a:solidFill>
          </a:ln>
        </p:spPr>
        <p:style>
          <a:lnRef idx="1">
            <a:schemeClr val="accent1"/>
          </a:lnRef>
          <a:fillRef idx="3">
            <a:schemeClr val="accent1"/>
          </a:fillRef>
          <a:effectRef idx="2">
            <a:schemeClr val="accent1"/>
          </a:effectRef>
          <a:fontRef idx="minor">
            <a:schemeClr val="lt1"/>
          </a:fontRef>
        </p:style>
        <p:txBody>
          <a:bodyPr lIns="94595" tIns="47297" rIns="94595" bIns="47297" rtlCol="0" anchor="ctr"/>
          <a:lstStyle/>
          <a:p>
            <a:pPr algn="ctr"/>
            <a:endParaRPr lang="pt-BR"/>
          </a:p>
        </p:txBody>
      </p:sp>
      <p:sp>
        <p:nvSpPr>
          <p:cNvPr id="2063" name="CaixaDeTexto 2062"/>
          <p:cNvSpPr txBox="1"/>
          <p:nvPr/>
        </p:nvSpPr>
        <p:spPr>
          <a:xfrm>
            <a:off x="20974091" y="39046378"/>
            <a:ext cx="569346" cy="541794"/>
          </a:xfrm>
          <a:prstGeom prst="rect">
            <a:avLst/>
          </a:prstGeom>
          <a:noFill/>
        </p:spPr>
        <p:txBody>
          <a:bodyPr wrap="none" lIns="94595" tIns="47297" rIns="94595" bIns="47297" rtlCol="0">
            <a:spAutoFit/>
          </a:bodyPr>
          <a:lstStyle/>
          <a:p>
            <a:r>
              <a:rPr lang="en-US" sz="2900" dirty="0"/>
              <a:t>30</a:t>
            </a:r>
            <a:endParaRPr lang="pt-BR" sz="2900" dirty="0"/>
          </a:p>
        </p:txBody>
      </p:sp>
      <p:sp>
        <p:nvSpPr>
          <p:cNvPr id="80" name="CaixaDeTexto 79"/>
          <p:cNvSpPr txBox="1"/>
          <p:nvPr/>
        </p:nvSpPr>
        <p:spPr>
          <a:xfrm>
            <a:off x="29500668" y="39046378"/>
            <a:ext cx="758501" cy="541794"/>
          </a:xfrm>
          <a:prstGeom prst="rect">
            <a:avLst/>
          </a:prstGeom>
          <a:noFill/>
        </p:spPr>
        <p:txBody>
          <a:bodyPr wrap="none" lIns="94595" tIns="47297" rIns="94595" bIns="47297" rtlCol="0">
            <a:spAutoFit/>
          </a:bodyPr>
          <a:lstStyle/>
          <a:p>
            <a:r>
              <a:rPr lang="en-US" sz="2900" dirty="0"/>
              <a:t>100</a:t>
            </a:r>
            <a:endParaRPr lang="pt-BR" sz="2900" dirty="0"/>
          </a:p>
        </p:txBody>
      </p:sp>
      <p:sp>
        <p:nvSpPr>
          <p:cNvPr id="81" name="CaixaDeTexto 80"/>
          <p:cNvSpPr txBox="1"/>
          <p:nvPr/>
        </p:nvSpPr>
        <p:spPr>
          <a:xfrm>
            <a:off x="25286278" y="39046378"/>
            <a:ext cx="569346" cy="541794"/>
          </a:xfrm>
          <a:prstGeom prst="rect">
            <a:avLst/>
          </a:prstGeom>
          <a:noFill/>
        </p:spPr>
        <p:txBody>
          <a:bodyPr wrap="none" lIns="94595" tIns="47297" rIns="94595" bIns="47297" rtlCol="0">
            <a:spAutoFit/>
          </a:bodyPr>
          <a:lstStyle/>
          <a:p>
            <a:r>
              <a:rPr lang="en-US" sz="2900" dirty="0"/>
              <a:t>65</a:t>
            </a:r>
            <a:endParaRPr lang="pt-BR" sz="2900" dirty="0"/>
          </a:p>
        </p:txBody>
      </p:sp>
      <p:cxnSp>
        <p:nvCxnSpPr>
          <p:cNvPr id="13" name="Conector reto 12"/>
          <p:cNvCxnSpPr/>
          <p:nvPr/>
        </p:nvCxnSpPr>
        <p:spPr>
          <a:xfrm flipV="1">
            <a:off x="21268509" y="38815205"/>
            <a:ext cx="0" cy="320420"/>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5" name="Conector reto 34"/>
          <p:cNvCxnSpPr>
            <a:endCxn id="2062" idx="0"/>
          </p:cNvCxnSpPr>
          <p:nvPr/>
        </p:nvCxnSpPr>
        <p:spPr>
          <a:xfrm flipV="1">
            <a:off x="25580696" y="38690226"/>
            <a:ext cx="199" cy="445399"/>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6" name="Conector reto 35"/>
          <p:cNvCxnSpPr/>
          <p:nvPr/>
        </p:nvCxnSpPr>
        <p:spPr>
          <a:xfrm flipV="1">
            <a:off x="29892882" y="38815205"/>
            <a:ext cx="0" cy="320420"/>
          </a:xfrm>
          <a:prstGeom prst="line">
            <a:avLst/>
          </a:prstGeom>
          <a:ln w="38100">
            <a:solidFill>
              <a:schemeClr val="tx1"/>
            </a:solidFill>
          </a:ln>
        </p:spPr>
        <p:style>
          <a:lnRef idx="2">
            <a:schemeClr val="accent1"/>
          </a:lnRef>
          <a:fillRef idx="0">
            <a:schemeClr val="accent1"/>
          </a:fillRef>
          <a:effectRef idx="1">
            <a:schemeClr val="accent1"/>
          </a:effectRef>
          <a:fontRef idx="minor">
            <a:schemeClr val="tx1"/>
          </a:fontRef>
        </p:style>
      </p:cxnSp>
      <p:pic>
        <p:nvPicPr>
          <p:cNvPr id="2051" name="Picture 3"/>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204683" y="31076074"/>
            <a:ext cx="14395002" cy="82689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673740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732</TotalTime>
  <Words>398</Words>
  <Application>Microsoft Office PowerPoint</Application>
  <PresentationFormat>Personalizar</PresentationFormat>
  <Paragraphs>71</Paragraphs>
  <Slides>1</Slides>
  <Notes>0</Notes>
  <HiddenSlides>0</HiddenSlides>
  <MMClips>0</MMClips>
  <ScaleCrop>false</ScaleCrop>
  <HeadingPairs>
    <vt:vector size="4" baseType="variant">
      <vt:variant>
        <vt:lpstr>Tema</vt:lpstr>
      </vt:variant>
      <vt:variant>
        <vt:i4>1</vt:i4>
      </vt:variant>
      <vt:variant>
        <vt:lpstr>Títulos de slides</vt:lpstr>
      </vt:variant>
      <vt:variant>
        <vt:i4>1</vt:i4>
      </vt:variant>
    </vt:vector>
  </HeadingPairs>
  <TitlesOfParts>
    <vt:vector size="2" baseType="lpstr">
      <vt:lpstr>Office Theme</vt:lpstr>
      <vt:lpstr>Issues on Sampling Negative Examples for Predicting Prokaryotic Promoters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Eduardo</dc:creator>
  <cp:lastModifiedBy>Eduardo</cp:lastModifiedBy>
  <cp:revision>75</cp:revision>
  <dcterms:created xsi:type="dcterms:W3CDTF">2014-03-24T10:25:31Z</dcterms:created>
  <dcterms:modified xsi:type="dcterms:W3CDTF">2014-05-06T18:04:11Z</dcterms:modified>
</cp:coreProperties>
</file>

<file path=docProps/thumbnail.jpeg>
</file>